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6"/>
  </p:notes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09" r:id="rId34"/>
    <p:sldId id="311" r:id="rId35"/>
  </p:sldIdLst>
  <p:sldSz cx="14630400" cy="8229600"/>
  <p:notesSz cx="8229600" cy="146304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  <p:embeddedFont>
      <p:font typeface="Trebuchet MS Bold" panose="020B0604020202020204" charset="0"/>
      <p:regular r:id="rId49"/>
    </p:embeddedFont>
    <p:embeddedFont>
      <p:font typeface="Varela Round" panose="020B0604020202020204" charset="-79"/>
      <p:regular r:id="rId5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09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137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25316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.expo.fyi/Inde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svg"/><Relationship Id="rId5" Type="http://schemas.openxmlformats.org/officeDocument/2006/relationships/image" Target="../media/image17.sv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4" Type="http://schemas.openxmlformats.org/officeDocument/2006/relationships/image" Target="../media/image20.svg"/><Relationship Id="rId9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flatlis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323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Fundamentais da FlatList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62104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FlatList possui três propriedades essenciais que você precisa dominar para renderizar listas corretamente. Essas propriedades formam a base de qualquer implementação de lista no React Native.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4094559"/>
            <a:ext cx="2386489" cy="3051810"/>
          </a:xfrm>
          <a:prstGeom prst="roundRect">
            <a:avLst>
              <a:gd name="adj" fmla="val 4598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071699"/>
            <a:ext cx="2386489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7" name="Shape 4"/>
          <p:cNvSpPr/>
          <p:nvPr/>
        </p:nvSpPr>
        <p:spPr>
          <a:xfrm>
            <a:off x="7175778" y="37969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8" name="Text 5"/>
          <p:cNvSpPr/>
          <p:nvPr/>
        </p:nvSpPr>
        <p:spPr>
          <a:xfrm>
            <a:off x="7354372" y="394573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501408" y="4590693"/>
            <a:ext cx="19440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data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501408" y="5019913"/>
            <a:ext cx="194405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Recebe o array de dados que será renderizado. Deve ser sempre um array de objetos.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8865037" y="4094559"/>
            <a:ext cx="2386608" cy="3051810"/>
          </a:xfrm>
          <a:prstGeom prst="roundRect">
            <a:avLst>
              <a:gd name="adj" fmla="val 4598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8865037" y="4071699"/>
            <a:ext cx="2386608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3" name="Shape 10"/>
          <p:cNvSpPr/>
          <p:nvPr/>
        </p:nvSpPr>
        <p:spPr>
          <a:xfrm>
            <a:off x="9760625" y="37969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14" name="Text 11"/>
          <p:cNvSpPr/>
          <p:nvPr/>
        </p:nvSpPr>
        <p:spPr>
          <a:xfrm>
            <a:off x="9939218" y="394573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086255" y="4590693"/>
            <a:ext cx="19441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renderItem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086255" y="5019913"/>
            <a:ext cx="1944172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Função que define como cada item será renderizado na tela. Recebe o item atual como parâmetro.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1450003" y="4094559"/>
            <a:ext cx="2386608" cy="3051810"/>
          </a:xfrm>
          <a:prstGeom prst="roundRect">
            <a:avLst>
              <a:gd name="adj" fmla="val 4598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50003" y="4071699"/>
            <a:ext cx="2386608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9" name="Shape 16"/>
          <p:cNvSpPr/>
          <p:nvPr/>
        </p:nvSpPr>
        <p:spPr>
          <a:xfrm>
            <a:off x="12345591" y="37969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sp>
        <p:nvSpPr>
          <p:cNvPr id="20" name="Text 17"/>
          <p:cNvSpPr/>
          <p:nvPr/>
        </p:nvSpPr>
        <p:spPr>
          <a:xfrm>
            <a:off x="12524184" y="394573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11671221" y="4590693"/>
            <a:ext cx="19441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keyExtractor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11671221" y="5019913"/>
            <a:ext cx="194417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Extrai uma chave única para cada item. Opcional se houver um campo 'id' nos dados.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509"/>
            <a:ext cx="94617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 data: Fornecendo os Dados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99836"/>
            <a:ext cx="465605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propriedade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data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onde você passa o array de objetos que deseja renderizar. É o ponto de partida para qualquer FlatList.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631049"/>
            <a:ext cx="465605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React Native espera que essa propriedade contenha um array válido. Se estiver vazio, a lista simplesmente não renderizará nenhum item, mas também não causará erro.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5124450"/>
            <a:ext cx="4656058" cy="1478280"/>
          </a:xfrm>
          <a:prstGeom prst="roundRect">
            <a:avLst>
              <a:gd name="adj" fmla="val 5639"/>
            </a:avLst>
          </a:prstGeom>
          <a:solidFill>
            <a:srgbClr val="BCE9F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419725"/>
            <a:ext cx="248007" cy="1983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8513" y="5372338"/>
            <a:ext cx="381297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A propriedade data deve sempre receber um array, mesmo que vazio. Nunca passe null ou undefined.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1576" y="2544485"/>
            <a:ext cx="7902535" cy="1567815"/>
          </a:xfrm>
          <a:prstGeom prst="roundRect">
            <a:avLst>
              <a:gd name="adj" fmla="val 5317"/>
            </a:avLst>
          </a:prstGeom>
          <a:solidFill>
            <a:srgbClr val="F2F2F2"/>
          </a:solidFill>
          <a:ln/>
        </p:spPr>
      </p:sp>
      <p:sp>
        <p:nvSpPr>
          <p:cNvPr id="9" name="Shape 6"/>
          <p:cNvSpPr/>
          <p:nvPr/>
        </p:nvSpPr>
        <p:spPr>
          <a:xfrm>
            <a:off x="5931694" y="2544485"/>
            <a:ext cx="7922300" cy="1567815"/>
          </a:xfrm>
          <a:prstGeom prst="roundRect">
            <a:avLst>
              <a:gd name="adj" fmla="val 189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0" name="Text 7"/>
          <p:cNvSpPr/>
          <p:nvPr/>
        </p:nvSpPr>
        <p:spPr>
          <a:xfrm>
            <a:off x="6130052" y="2693313"/>
            <a:ext cx="752558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&gt;)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11" name="Text 8"/>
          <p:cNvSpPr/>
          <p:nvPr/>
        </p:nvSpPr>
        <p:spPr>
          <a:xfrm>
            <a:off x="5941576" y="4335542"/>
            <a:ext cx="790253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Neste exemplo, estamos passando nosso array 'tasks' para a propriedade data. A FlatList automaticamente iterará sobre cada elemento.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4387"/>
            <a:ext cx="1221688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 renderItem: Customizando a Aparência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05363"/>
            <a:ext cx="5602962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783908" y="2905363"/>
            <a:ext cx="5622727" cy="2837974"/>
          </a:xfrm>
          <a:prstGeom prst="roundRect">
            <a:avLst>
              <a:gd name="adj" fmla="val 104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5" name="Text 3"/>
          <p:cNvSpPr/>
          <p:nvPr/>
        </p:nvSpPr>
        <p:spPr>
          <a:xfrm>
            <a:off x="982266" y="3054191"/>
            <a:ext cx="522601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6" name="Text 4"/>
          <p:cNvSpPr/>
          <p:nvPr/>
        </p:nvSpPr>
        <p:spPr>
          <a:xfrm>
            <a:off x="6888480" y="28804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6888480" y="3388995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função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renderItem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chamada para cada elemento do array. Ela recebe um objeto com várias propriedades, sendo a principal delas o </a:t>
            </a:r>
            <a:r>
              <a:rPr lang="en-US" sz="1550" dirty="0">
                <a:solidFill>
                  <a:srgbClr val="000000"/>
                </a:solidFill>
                <a:highlight>
                  <a:srgbClr val="54C8E8"/>
                </a:highlight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item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que contém os dados do elemento atual.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888480" y="4520208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Você pode retornar qualquer componente React Native válido: Text, View, Image, ou até componentes customizados complexos. A flexibilidade é total.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888480" y="5651421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Além de 'item', o objeto também fornece 'index' (posição do item) e 'separators' (métodos para controlar separadores).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4726"/>
            <a:ext cx="1025092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 keyExtractor: Identificação Única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11987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Assim como no React web, cada item de uma lista precisa de uma chave única para otimização de renderização. No React Native, isso é ainda mais crítico devido às limitações de performance mobile.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2580918"/>
            <a:ext cx="270664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Comportamento Padrão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3790" y="3054668"/>
            <a:ext cx="4387056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 seus objetos possuem uma propriedade chamada </a:t>
            </a:r>
            <a:r>
              <a:rPr lang="en-US" sz="14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id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a FlatList automaticamente a utiliza como chave. Nesse caso, você não precisa especificar o keyExtractor.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93790" y="4402892"/>
            <a:ext cx="4387056" cy="1459468"/>
          </a:xfrm>
          <a:prstGeom prst="roundRect">
            <a:avLst>
              <a:gd name="adj" fmla="val 1938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8" name="Text 6"/>
          <p:cNvSpPr/>
          <p:nvPr/>
        </p:nvSpPr>
        <p:spPr>
          <a:xfrm>
            <a:off x="982265" y="4544219"/>
            <a:ext cx="3914100" cy="1176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ID automático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{ id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Tarefa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" name="Text 7"/>
          <p:cNvSpPr/>
          <p:nvPr/>
        </p:nvSpPr>
        <p:spPr>
          <a:xfrm>
            <a:off x="6873680" y="2590462"/>
            <a:ext cx="297882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KeyExtractor Customizado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873680" y="3103145"/>
            <a:ext cx="6291382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 sua chave única tem outro nome ou precisa ser calculada, use o keyExtractor para especificar como extraí-la.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552849" y="3844528"/>
            <a:ext cx="6291382" cy="3518892"/>
          </a:xfrm>
          <a:prstGeom prst="roundRect">
            <a:avLst>
              <a:gd name="adj" fmla="val 2250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6873680" y="3844528"/>
            <a:ext cx="6947534" cy="3518892"/>
          </a:xfrm>
          <a:prstGeom prst="roundRect">
            <a:avLst>
              <a:gd name="adj" fmla="val 804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3" name="Text 11"/>
          <p:cNvSpPr/>
          <p:nvPr/>
        </p:nvSpPr>
        <p:spPr>
          <a:xfrm>
            <a:off x="7077552" y="3985855"/>
            <a:ext cx="6587609" cy="3236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Fazer café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Estudar 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Academia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];</a:t>
            </a: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keyExtractor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.taskId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&gt;)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03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87245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Componentes Customizados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173"/>
            <a:ext cx="72981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do Componente Task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82690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Criar componentes separados para os itens da lista é uma prática recomendada que melhora a organização, reutilização e manutenção do código. Vamos construir um componente Task completo.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8522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Task será responsável por renderizar cada tarefa individualmente, incluindo um ícone de check, o texto da tarefa e a interatividade necessária.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540187"/>
            <a:ext cx="6556534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a Estrutura de Pastas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82" y="1474351"/>
            <a:ext cx="12405836" cy="5445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16803" y="5369705"/>
            <a:ext cx="2174617" cy="336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Criar pasta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216803" y="5801343"/>
            <a:ext cx="2174617" cy="521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Criar a pasta 'components'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9322457" y="5286066"/>
            <a:ext cx="2174616" cy="336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322457" y="5717704"/>
            <a:ext cx="2174616" cy="521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Importar no layout principal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287552" y="2045424"/>
            <a:ext cx="2174616" cy="672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Criar componente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87552" y="2813112"/>
            <a:ext cx="2174616" cy="521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Adicionar arquivo Task.jsx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85813" y="7117556"/>
            <a:ext cx="13058775" cy="579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Organizar o projeto com uma estrutura de pastas clara facilita a manutenção e escalabilidade da aplicação. A pasta 'components' centralizará todos os componentes reutilizáveis.</a:t>
            </a:r>
            <a:endParaRPr lang="en-US" sz="1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412"/>
            <a:ext cx="725947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Base do Componente Task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78141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Inicial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221111"/>
            <a:ext cx="630352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Todo componente React Native funcional segue uma estrutura padrão: imports, função do componente, JSX de retorno e estilos.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908697"/>
            <a:ext cx="6303526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Task receberá props, especificamente o texto da tarefa, e renderizará uma interface visual completa para cada item.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531775" y="1801535"/>
            <a:ext cx="6321385" cy="4711025"/>
          </a:xfrm>
          <a:prstGeom prst="roundRect">
            <a:avLst>
              <a:gd name="adj" fmla="val 494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8" name="Text 6"/>
          <p:cNvSpPr/>
          <p:nvPr/>
        </p:nvSpPr>
        <p:spPr>
          <a:xfrm>
            <a:off x="7710368" y="1935480"/>
            <a:ext cx="5964198" cy="4492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14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4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/* Conteúdo aqui */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&lt;/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4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rowContainer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display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4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gap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marginBottom</a:t>
            </a:r>
            <a:r>
              <a:rPr lang="pt-BR" sz="14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pt-BR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3800"/>
            <a:ext cx="696384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Integrando Expo Vector Icons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907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Expo já vem com uma biblioteca completa de ícones pré-instalada, incluindo conjuntos populares como Ionicons, MaterialIcons, FontAwesome e muitos outros. Não é necessário instalar pacotes adicionais.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50915" y="2749034"/>
            <a:ext cx="5212318" cy="4606647"/>
          </a:xfrm>
          <a:prstGeom prst="roundRect">
            <a:avLst>
              <a:gd name="adj" fmla="val 3102"/>
            </a:avLst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849273" y="2947392"/>
            <a:ext cx="2747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Encontrar Ícones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49273" y="3455908"/>
            <a:ext cx="481560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Acesse a documentação do Expo Vector Icons para buscar e visualizar todos os ícones disponíveis.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49273" y="4269581"/>
            <a:ext cx="4815602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Visite icons.expo.fyi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Pesquise pelo nome do ícone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Copie o código de importação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49273" y="5400852"/>
            <a:ext cx="48156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49273" y="5896985"/>
            <a:ext cx="48156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Acesse: </a:t>
            </a:r>
            <a:r>
              <a:rPr lang="en-US" sz="1550" u="sng" dirty="0">
                <a:solidFill>
                  <a:srgbClr val="093743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@expo/vector-icons@15.0.3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212086" y="294739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6212086" y="3480792"/>
            <a:ext cx="7632025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6202204" y="3480792"/>
            <a:ext cx="7651790" cy="2837974"/>
          </a:xfrm>
          <a:prstGeom prst="roundRect">
            <a:avLst>
              <a:gd name="adj" fmla="val 104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3" name="Text 11"/>
          <p:cNvSpPr/>
          <p:nvPr/>
        </p:nvSpPr>
        <p:spPr>
          <a:xfrm>
            <a:off x="6400562" y="3629620"/>
            <a:ext cx="725507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Ionicons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@expo/vector-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Dentro do componente: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Ionicons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checkmark-circle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colors.primary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14" name="Text 12"/>
          <p:cNvSpPr/>
          <p:nvPr/>
        </p:nvSpPr>
        <p:spPr>
          <a:xfrm>
            <a:off x="6212086" y="6403239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Cada biblioteca de ícones (Ionicons, MaterialIcons, etc.) é importada separadamente e oferece centenas de ícones prontos para uso.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936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Adicionando Interatividade com Pressable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7717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Pressable permite criar elementos interativos que respondem ao toque do usuário. É mais flexível que o TouchableOpacity e oferece melhor controle sobre estados de pressionamento.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576280"/>
            <a:ext cx="3536156" cy="3790593"/>
          </a:xfrm>
          <a:prstGeom prst="roundRect">
            <a:avLst>
              <a:gd name="adj" fmla="val 2357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6270307" y="3576280"/>
            <a:ext cx="3777933" cy="3790593"/>
          </a:xfrm>
          <a:prstGeom prst="roundRect">
            <a:avLst>
              <a:gd name="adj" fmla="val 837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7" name="Text 4"/>
          <p:cNvSpPr/>
          <p:nvPr/>
        </p:nvSpPr>
        <p:spPr>
          <a:xfrm>
            <a:off x="6468665" y="3725108"/>
            <a:ext cx="3357563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lang="pt-BR" sz="1600" b="0" i="1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Ionicons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checkmark-circle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&gt;</a:t>
            </a:r>
          </a:p>
        </p:txBody>
      </p:sp>
      <p:sp>
        <p:nvSpPr>
          <p:cNvPr id="8" name="Text 5"/>
          <p:cNvSpPr/>
          <p:nvPr/>
        </p:nvSpPr>
        <p:spPr>
          <a:xfrm>
            <a:off x="10308074" y="3551396"/>
            <a:ext cx="28157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Vantagens do Pressable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08074" y="4059912"/>
            <a:ext cx="3536156" cy="2222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Eventos de toque mais detalhados (onPressIn, onPressOut)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Suporte a long press nativo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Feedback visual customizável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Melhor performance que TouchableOpacity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8893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Renderização de Listas em React Native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2674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Firjan SENAI - 2026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967526"/>
            <a:ext cx="2536031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6" name="Text 3"/>
          <p:cNvSpPr/>
          <p:nvPr/>
        </p:nvSpPr>
        <p:spPr>
          <a:xfrm>
            <a:off x="912852" y="5027057"/>
            <a:ext cx="2297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DESENVOLVIMENTO MOBILE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447"/>
            <a:ext cx="3473291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Task.jsx Completo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3790" y="1348978"/>
            <a:ext cx="1304282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Aqui está o código completo do componente Task, integrando todos os elementos discutidos: estrutura, ícones, interatividade e estilos.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786884" y="1647231"/>
            <a:ext cx="13056632" cy="4935140"/>
          </a:xfrm>
          <a:prstGeom prst="roundRect">
            <a:avLst>
              <a:gd name="adj" fmla="val 379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25711" y="1751409"/>
            <a:ext cx="12778978" cy="483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Ionicons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@expo/vector-</a:t>
            </a:r>
            <a:r>
              <a:rPr lang="pt-BR" sz="105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105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105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105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105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105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05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05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pt-BR" sz="105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Ionicons</a:t>
            </a:r>
            <a:endParaRPr lang="pt-B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pt-BR" sz="105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checkmark-circle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pt-BR" sz="105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05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pt-BR" sz="105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05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/&gt;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pt-BR" sz="105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pt-BR" sz="105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05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05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105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105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05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rowContainer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display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105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gap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marginBottom</a:t>
            </a:r>
            <a:r>
              <a:rPr lang="pt-BR" sz="105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05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pt-B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pt-B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7292102"/>
            <a:ext cx="8253651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Para chamar task no index, vc deverá atualizar  </a:t>
            </a:r>
            <a:r>
              <a:rPr lang="en-US" sz="1350" b="1" dirty="0"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renderItem={({ item }) =&gt; &lt;Task text={item.text} /&gt;}</a:t>
            </a:r>
            <a:endParaRPr lang="en-US" sz="135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156" y="674132"/>
            <a:ext cx="2753201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index.jsx</a:t>
            </a:r>
            <a:r>
              <a:rPr lang="en-US" sz="21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 Completo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676156" y="1176933"/>
            <a:ext cx="6505099" cy="6310193"/>
          </a:xfrm>
          <a:prstGeom prst="roundRect">
            <a:avLst>
              <a:gd name="adj" fmla="val 731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670679" y="1176933"/>
            <a:ext cx="6516053" cy="6605627"/>
          </a:xfrm>
          <a:prstGeom prst="roundRect">
            <a:avLst>
              <a:gd name="adj" fmla="val 26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5" name="Text 3"/>
          <p:cNvSpPr/>
          <p:nvPr/>
        </p:nvSpPr>
        <p:spPr>
          <a:xfrm>
            <a:off x="780455" y="1259324"/>
            <a:ext cx="6296501" cy="614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FlatList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id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Fazer café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id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Estudar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Native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id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Academia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];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.mainContainer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Minhas Tarefas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.input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Adicione um item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Oi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pressed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pressed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&gt;+&lt;/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keyExtractor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/&gt;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hape 4"/>
          <p:cNvSpPr/>
          <p:nvPr/>
        </p:nvSpPr>
        <p:spPr>
          <a:xfrm>
            <a:off x="7456765" y="1176933"/>
            <a:ext cx="6505099" cy="6310193"/>
          </a:xfrm>
          <a:prstGeom prst="roundRect">
            <a:avLst>
              <a:gd name="adj" fmla="val 731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451288" y="1176933"/>
            <a:ext cx="6516053" cy="6605627"/>
          </a:xfrm>
          <a:prstGeom prst="roundRect">
            <a:avLst>
              <a:gd name="adj" fmla="val 261"/>
            </a:avLst>
          </a:prstGeom>
          <a:solidFill>
            <a:schemeClr val="bg2">
              <a:lumMod val="25000"/>
            </a:scheme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8" name="Text 6"/>
          <p:cNvSpPr/>
          <p:nvPr/>
        </p:nvSpPr>
        <p:spPr>
          <a:xfrm>
            <a:off x="7561064" y="1259324"/>
            <a:ext cx="6296501" cy="652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vira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fontSize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fontFamily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Calibri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vira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fontFamily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   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pt-BR" sz="9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 vira </a:t>
            </a:r>
            <a:r>
              <a:rPr lang="pt-BR" sz="900" b="0" dirty="0" err="1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fontWeight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gap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marginBottom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input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paddingHorizontal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borderWidth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flexGrow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buttonText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mainContainer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dirty="0">
                <a:solidFill>
                  <a:srgbClr val="F8F8F2"/>
                </a:solidFill>
                <a:latin typeface="Consolas" panose="020B0609020204030204" pitchFamily="49" charset="0"/>
              </a:rPr>
              <a:t>});</a:t>
            </a:r>
            <a:endParaRPr lang="en-US" sz="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04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661844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Boas Práticas e Otimizações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3684"/>
            <a:ext cx="113242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ScrollView vs FlatList: Entendendo as Diferenças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5001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564874" y="2969776"/>
            <a:ext cx="31583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FlatList é Superior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564874" y="3478292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FlatList implementa virtualização automática, renderizando apenas os elementos visíveis na tela mais alguns extras para scroll suave. Isso economiza memória e melhora drasticamente a performance.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4927044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ScrollView renderiza todos os elementos de uma vez, independente de estarem visíveis ou não. Para listas pequenas (até 20 itens) isso é aceitável, mas para listas maiores causa problemas sérios de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7" y="1898213"/>
            <a:ext cx="4990267" cy="4433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9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Problema de Nested ScrollViews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7175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 erro comum ao trabalhar com FlatList é colocá-la dentro de uma ScrollView. Isso cria um conflito de scroll e gera um warning importante no console.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430072"/>
            <a:ext cx="7556421" cy="1160740"/>
          </a:xfrm>
          <a:prstGeom prst="roundRect">
            <a:avLst>
              <a:gd name="adj" fmla="val 7182"/>
            </a:avLst>
          </a:prstGeom>
          <a:solidFill>
            <a:srgbClr val="BCE9F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548" y="3725347"/>
            <a:ext cx="248007" cy="1983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4913" y="3677960"/>
            <a:ext cx="67133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Warning: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"VirtualizedLists should never be nested inside plain ScrollViews with the same orientation"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14054"/>
            <a:ext cx="992267" cy="11907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0815" y="5012412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❌ Incorreto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70815" y="5449252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ScrollView com FlatList dentro causa conflito de gestos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004798"/>
            <a:ext cx="992267" cy="11907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0815" y="62031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✓ Correto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470815" y="6632377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FlatList em View normal, pois já possui scroll integrado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323"/>
            <a:ext cx="89602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Corrigindo o Warning: Solução Prática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914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Problemático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93790" y="2324814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324814"/>
            <a:ext cx="6299121" cy="3473053"/>
          </a:xfrm>
          <a:prstGeom prst="roundRect">
            <a:avLst>
              <a:gd name="adj" fmla="val 857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473643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style.rowContainer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&lt;!-- Header --&gt;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={...}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602111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✗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Gera warning e problemas de scroll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651724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17914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Código Correto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7564874" y="2324814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7554992" y="2324814"/>
            <a:ext cx="6299121" cy="3473053"/>
          </a:xfrm>
          <a:prstGeom prst="roundRect">
            <a:avLst>
              <a:gd name="adj" fmla="val 857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2" name="Text 10"/>
          <p:cNvSpPr/>
          <p:nvPr/>
        </p:nvSpPr>
        <p:spPr>
          <a:xfrm>
            <a:off x="7753350" y="2473643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style.rowContainer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&lt;!-- Header --&gt;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={...}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3" name="Text 11"/>
          <p:cNvSpPr/>
          <p:nvPr/>
        </p:nvSpPr>
        <p:spPr>
          <a:xfrm>
            <a:off x="7564874" y="602111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FF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Funciona perfeitamente, sem warnings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723661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Se replicarmos nossa tasks por várias vezes, veremos que ela irá scrollar  automaticamente,devido ser nativo da FlatList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208"/>
            <a:ext cx="7989808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Avançadas da FlatList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62470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Além das propriedades básicas, a FlatList oferece dezenas de recursos adicionais para casos de uso mais complexos. Explorar essas opções permite criar experiências de usuário sofisticadas.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452330"/>
            <a:ext cx="13042821" cy="1131213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475190"/>
            <a:ext cx="754142" cy="1085493"/>
          </a:xfrm>
          <a:prstGeom prst="roundRect">
            <a:avLst>
              <a:gd name="adj" fmla="val 6863"/>
            </a:avLst>
          </a:prstGeom>
          <a:solidFill>
            <a:srgbClr val="D2F1F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464" y="2876550"/>
            <a:ext cx="282773" cy="2827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49862" y="2663666"/>
            <a:ext cx="244375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ListEmptyComponent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749862" y="3065740"/>
            <a:ext cx="1187541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exibido quando a lista está vazia. Evita necessidade de renderização condicional externa.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93790" y="3762613"/>
            <a:ext cx="13042821" cy="1131213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16650" y="3785473"/>
            <a:ext cx="754142" cy="1085493"/>
          </a:xfrm>
          <a:prstGeom prst="roundRect">
            <a:avLst>
              <a:gd name="adj" fmla="val 6863"/>
            </a:avLst>
          </a:prstGeom>
          <a:solidFill>
            <a:srgbClr val="D2F1F9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464" y="4186833"/>
            <a:ext cx="282773" cy="2827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49862" y="3973949"/>
            <a:ext cx="291846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ItemSeparatorComponent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749862" y="4376023"/>
            <a:ext cx="1187541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 separadores visuais entre os itens automaticamente.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793790" y="5072896"/>
            <a:ext cx="13042821" cy="1131213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16650" y="5095756"/>
            <a:ext cx="754142" cy="1085493"/>
          </a:xfrm>
          <a:prstGeom prst="roundRect">
            <a:avLst>
              <a:gd name="adj" fmla="val 6863"/>
            </a:avLst>
          </a:prstGeom>
          <a:solidFill>
            <a:srgbClr val="D2F1F9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464" y="5497116"/>
            <a:ext cx="282773" cy="2827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749862" y="5284232"/>
            <a:ext cx="520219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ListHeaderComponent / ListFooterComponent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749862" y="5686306"/>
            <a:ext cx="1187541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Elementos fixos no topo e rodapé da lista que rolam junto com o conteúdo.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93790" y="6383179"/>
            <a:ext cx="13042821" cy="1131213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816650" y="6406039"/>
            <a:ext cx="754142" cy="1085493"/>
          </a:xfrm>
          <a:prstGeom prst="roundRect">
            <a:avLst>
              <a:gd name="adj" fmla="val 6863"/>
            </a:avLst>
          </a:prstGeom>
          <a:solidFill>
            <a:srgbClr val="D2F1F9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464" y="6807398"/>
            <a:ext cx="282773" cy="28277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749862" y="6594515"/>
            <a:ext cx="251579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onRefresh / refreshing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1749862" y="6996589"/>
            <a:ext cx="1187541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Implementa pull-to-refresh nativo para atualizar dados da lista.</a:t>
            </a:r>
            <a:endParaRPr lang="en-US" sz="14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05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60638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 Completa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656511"/>
            <a:ext cx="3936921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Arquivo _layout.jsx Completo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691991" y="1135261"/>
            <a:ext cx="13246418" cy="140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Este é o código completo do arquivo principal que gerencia o layout da aplicação, incluindo a FlatList integrada com todos os componentes e funcionalidades.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91991" y="1347788"/>
            <a:ext cx="13246418" cy="6225183"/>
          </a:xfrm>
          <a:prstGeom prst="roundRect">
            <a:avLst>
              <a:gd name="adj" fmla="val 75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686395" y="1347788"/>
            <a:ext cx="13257609" cy="6505892"/>
          </a:xfrm>
          <a:prstGeom prst="roundRect">
            <a:avLst>
              <a:gd name="adj" fmla="val 27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798790" y="1432084"/>
            <a:ext cx="13032819" cy="6225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logo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assets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/check.png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FlatList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react-native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id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Fazer café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id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Estudar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Native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 id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Academia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];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.mainContainer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Minhas Tarefas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.rowContainer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TextInput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.input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Adicione um item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Oi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pressed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pressed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]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.buttonText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&gt;+&lt;/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Pressable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keyExtractor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.id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9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900" b="0" i="1" dirty="0" err="1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/&gt;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062" y="663059"/>
            <a:ext cx="3488055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Estilos do Layout Principal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688062" y="1169908"/>
            <a:ext cx="1666399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 do _layout.jsx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688062" y="1513919"/>
            <a:ext cx="6501765" cy="6574314"/>
          </a:xfrm>
          <a:prstGeom prst="roundRect">
            <a:avLst>
              <a:gd name="adj" fmla="val 265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8" name="Text 6"/>
          <p:cNvSpPr/>
          <p:nvPr/>
        </p:nvSpPr>
        <p:spPr>
          <a:xfrm>
            <a:off x="799861" y="1597739"/>
            <a:ext cx="6278166" cy="631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9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onst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estilo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9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      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fontFamily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Calibri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    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rowContainer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gap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marginBottom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input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paddingHorizontal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borderWidth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flexGrow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.primary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display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buttonText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color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lineHeight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9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pt-BR" sz="9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mainContainer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9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pt-BR" sz="9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9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9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sz="9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09B587-7FAF-4A92-86DB-3476384D79BB}"/>
              </a:ext>
            </a:extLst>
          </p:cNvPr>
          <p:cNvSpPr txBox="1"/>
          <p:nvPr/>
        </p:nvSpPr>
        <p:spPr>
          <a:xfrm>
            <a:off x="7315200" y="1506378"/>
            <a:ext cx="71460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estilização utiliza o </a:t>
            </a:r>
            <a:r>
              <a:rPr lang="pt-BR" dirty="0" err="1"/>
              <a:t>StyleSheet.create</a:t>
            </a:r>
            <a:r>
              <a:rPr lang="pt-BR" dirty="0"/>
              <a:t> para otimizar a criação de estilos e </a:t>
            </a:r>
          </a:p>
          <a:p>
            <a:r>
              <a:rPr lang="pt-BR" dirty="0"/>
              <a:t>garantir melhor performance na renderização.</a:t>
            </a:r>
          </a:p>
          <a:p>
            <a:endParaRPr lang="pt-BR" dirty="0"/>
          </a:p>
          <a:p>
            <a:r>
              <a:rPr lang="pt-BR" dirty="0"/>
              <a:t>Os estilos definem o layout responsivo usando </a:t>
            </a:r>
            <a:r>
              <a:rPr lang="pt-BR" dirty="0" err="1"/>
              <a:t>Flexbox</a:t>
            </a:r>
            <a:r>
              <a:rPr lang="pt-BR" dirty="0"/>
              <a:t>, garantindo que a </a:t>
            </a:r>
          </a:p>
          <a:p>
            <a:r>
              <a:rPr lang="pt-BR" dirty="0"/>
              <a:t>interface se adapte a diferentes tamanhos de tela.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251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Sumário da Aula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553885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576745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5" name="Text 3"/>
          <p:cNvSpPr/>
          <p:nvPr/>
        </p:nvSpPr>
        <p:spPr>
          <a:xfrm>
            <a:off x="1036082" y="1922264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691878" y="175533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às Listas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691878" y="2130743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Diferenças entre React e React Native para renderização de listas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93790" y="2786301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16650" y="2809161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10" name="Text 8"/>
          <p:cNvSpPr/>
          <p:nvPr/>
        </p:nvSpPr>
        <p:spPr>
          <a:xfrm>
            <a:off x="1036082" y="3154680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691878" y="298775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FlatList Component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691878" y="3363158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Propriedades essenciais: data, renderItem e keyExtractor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93790" y="4018717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650" y="4041577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15" name="Text 13"/>
          <p:cNvSpPr/>
          <p:nvPr/>
        </p:nvSpPr>
        <p:spPr>
          <a:xfrm>
            <a:off x="1036082" y="4387096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691878" y="4220170"/>
            <a:ext cx="303502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Componentes Customizados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691878" y="4595574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Criação do componente Task e integração com Expo Icons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93790" y="5251133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16650" y="5273993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20" name="Text 18"/>
          <p:cNvSpPr/>
          <p:nvPr/>
        </p:nvSpPr>
        <p:spPr>
          <a:xfrm>
            <a:off x="1036082" y="5619512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691878" y="545258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Boas Práticas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691878" y="5827990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ScrollView vs FlatList e otimização de performance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93790" y="6483548"/>
            <a:ext cx="13042821" cy="1071682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16650" y="6506408"/>
            <a:ext cx="714494" cy="1025962"/>
          </a:xfrm>
          <a:prstGeom prst="roundRect">
            <a:avLst>
              <a:gd name="adj" fmla="val 6661"/>
            </a:avLst>
          </a:prstGeom>
          <a:solidFill>
            <a:srgbClr val="D2F1F9"/>
          </a:solidFill>
          <a:ln/>
        </p:spPr>
      </p:sp>
      <p:sp>
        <p:nvSpPr>
          <p:cNvPr id="25" name="Text 23"/>
          <p:cNvSpPr/>
          <p:nvPr/>
        </p:nvSpPr>
        <p:spPr>
          <a:xfrm>
            <a:off x="1036082" y="6851928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5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691878" y="6685002"/>
            <a:ext cx="244459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Implementação Prática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691878" y="7060406"/>
            <a:ext cx="1194327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Código completo e funcional da aplicação de tarefas</a:t>
            </a:r>
            <a:endParaRPr 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619"/>
            <a:ext cx="81044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Resumo: Conceitos-Chave da Aula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781532"/>
            <a:ext cx="3111937" cy="3215164"/>
          </a:xfrm>
          <a:prstGeom prst="roundRect">
            <a:avLst>
              <a:gd name="adj" fmla="val 2679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19875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2151102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27811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FlatList é Essencial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210401"/>
            <a:ext cx="269998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especializado para renderização eficiente de listas em React Native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104084" y="1781532"/>
            <a:ext cx="3111937" cy="3215164"/>
          </a:xfrm>
          <a:prstGeom prst="roundRect">
            <a:avLst>
              <a:gd name="adj" fmla="val 2679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310063" y="19875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3773" y="2151102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10063" y="2781181"/>
            <a:ext cx="269998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Três Propriedades Principais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4310063" y="3520559"/>
            <a:ext cx="269998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data, renderItem e keyExtractor são fundamentais para qualquer lista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414379" y="1781532"/>
            <a:ext cx="3111937" cy="3215164"/>
          </a:xfrm>
          <a:prstGeom prst="roundRect">
            <a:avLst>
              <a:gd name="adj" fmla="val 2679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620357" y="19875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4068" y="2151102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20357" y="2781181"/>
            <a:ext cx="269998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Componentes Customizados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7620357" y="3520559"/>
            <a:ext cx="269998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Criar componentes separados melhora organização e reutilização de código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10724674" y="1781532"/>
            <a:ext cx="3111937" cy="3215164"/>
          </a:xfrm>
          <a:prstGeom prst="roundRect">
            <a:avLst>
              <a:gd name="adj" fmla="val 2679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930652" y="19875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363" y="2151102"/>
            <a:ext cx="267891" cy="267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30652" y="2781181"/>
            <a:ext cx="269998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Performance Otimizada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10930652" y="3520559"/>
            <a:ext cx="269998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FlatList implementa virtualização automática, renderizando apenas itens visíveis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93790" y="5195054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99768" y="540103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3479" y="5564624"/>
            <a:ext cx="267891" cy="2678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99768" y="6194703"/>
            <a:ext cx="31539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Evitar ScrollView Aninhada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999768" y="662392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Nunca colocar FlatList dentro de ScrollView, pois causa conflitos de scroll</a:t>
            </a:r>
            <a:endParaRPr lang="en-US" sz="1550" dirty="0"/>
          </a:p>
        </p:txBody>
      </p:sp>
      <p:sp>
        <p:nvSpPr>
          <p:cNvPr id="28" name="Shape 21"/>
          <p:cNvSpPr/>
          <p:nvPr/>
        </p:nvSpPr>
        <p:spPr>
          <a:xfrm>
            <a:off x="7414379" y="5195054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620357" y="540103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4068" y="5564624"/>
            <a:ext cx="267891" cy="267891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620357" y="61947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Expo Vector Icons</a:t>
            </a:r>
            <a:endParaRPr lang="en-US" sz="1950" dirty="0"/>
          </a:p>
        </p:txBody>
      </p:sp>
      <p:sp>
        <p:nvSpPr>
          <p:cNvPr id="32" name="Text 24"/>
          <p:cNvSpPr/>
          <p:nvPr/>
        </p:nvSpPr>
        <p:spPr>
          <a:xfrm>
            <a:off x="7620357" y="662392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Biblioteca completa de ícones já integrada, sem necessidade de instalação adicional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7805"/>
            <a:ext cx="105190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Próximos Passos: Tornando a Lista Funcional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 Que Vem a Seguir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9499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Atualmente, nossa aplicação renderiza uma lista estática e o botão apenas exibe um alerta. Na próxima aula, vamos implementar a funcionalidade completa da to-do list.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27728"/>
            <a:ext cx="36827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Funcionalidades a Implementar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335542"/>
            <a:ext cx="13042821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Gerenciamento de estado com useState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Capturar e armazenar valor do input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Adicionar novas tarefas dinamicamente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Marcar tarefas como concluídas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Remover tarefas da lista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14657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base de renderização de listas que construímos hoje é fundamental para implementar essas funcionalidades interativas.</a:t>
            </a: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727"/>
            <a:ext cx="108123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Conclusão: Dominando Listas no React Native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763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Nesta aula, você aprendeu os fundamentos essenciais para trabalhar com listas no React Native. A FlatList é uma ferramenta poderosa que, quando bem utilizada, proporciona interfaces fluidas e performáticas mesmo com grandes volumes de dados.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92596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Lembre-se sempre das três propriedades fundamentais: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data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fornecer os dados,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renderItem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definir a aparência de cada item, 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keyExtractor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quando necessário para identificação única.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8428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criação de componentes customizados, como nosso Task, demonstra boas práticas de organização de código que facilitarão a manutenção e evolução do projeto.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91446" y="4865846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"A performance de uma aplicação mobile começa com escolhas corretas de componentes. FlatList vs ScrollView pode parecer uma decisão pequena, mas faz toda a diferença na experiência do usuário."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4642604"/>
            <a:ext cx="22860" cy="1081564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594741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Continue praticando e explorando as propriedades avançadas da FlatList. Nos vemos na próxima aula para tornar nossa aplicação completamente funcional!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6805732"/>
            <a:ext cx="2022038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6912888"/>
            <a:ext cx="158710" cy="15871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150858" y="6865263"/>
            <a:ext cx="15459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FIRJAN SENAI 2026</a:t>
            </a:r>
            <a:endParaRPr lang="en-US" sz="12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01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82428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Introdução: Renderização de Listas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40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Listas São Diferentes no React Native?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186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React Native, a renderização de listas possui componentes específicos que oferecem melhor performance e funcionalidades otimizadas para dispositivos móveis. Ao contrário do React web, onde usamos apenas o método map(), o React Native fornece componentes dedicados como FlatList e SectionList.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Esses componentes foram projetados especificamente para lidar com grandes volumes de dados em telas pequenas, oferecendo recursos como virtualização automática, eventos de scroll personalizados e gerenciamento eficiente de memória.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277"/>
            <a:ext cx="84040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Comparação: React vs React Native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50915" y="1990011"/>
            <a:ext cx="6565106" cy="4626412"/>
          </a:xfrm>
          <a:prstGeom prst="roundRect">
            <a:avLst>
              <a:gd name="adj" fmla="val 3089"/>
            </a:avLst>
          </a:prstGeom>
          <a:solidFill>
            <a:srgbClr val="54C8E8"/>
          </a:solidFill>
          <a:ln/>
        </p:spPr>
      </p:sp>
      <p:sp>
        <p:nvSpPr>
          <p:cNvPr id="4" name="Text 2"/>
          <p:cNvSpPr/>
          <p:nvPr/>
        </p:nvSpPr>
        <p:spPr>
          <a:xfrm>
            <a:off x="849273" y="21883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(Web)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49273" y="2696885"/>
            <a:ext cx="616839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Utiliza o método map() diretamente no JSX para iterar sobre arrays e renderizar elementos. Funciona bem para listas pequenas, mas pode ter problemas de performance com grandes volumes de dados.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849273" y="4190286"/>
            <a:ext cx="6168390" cy="1885355"/>
          </a:xfrm>
          <a:prstGeom prst="roundRect">
            <a:avLst>
              <a:gd name="adj" fmla="val 4421"/>
            </a:avLst>
          </a:prstGeom>
          <a:solidFill>
            <a:srgbClr val="47BBDB"/>
          </a:solidFill>
          <a:ln/>
        </p:spPr>
      </p:sp>
      <p:sp>
        <p:nvSpPr>
          <p:cNvPr id="7" name="Shape 5"/>
          <p:cNvSpPr/>
          <p:nvPr/>
        </p:nvSpPr>
        <p:spPr>
          <a:xfrm>
            <a:off x="839391" y="4190286"/>
            <a:ext cx="6188154" cy="1885355"/>
          </a:xfrm>
          <a:prstGeom prst="roundRect">
            <a:avLst>
              <a:gd name="adj" fmla="val 1579"/>
            </a:avLst>
          </a:prstGeom>
          <a:solidFill>
            <a:srgbClr val="47BBDB"/>
          </a:solidFill>
          <a:ln/>
        </p:spPr>
      </p:sp>
      <p:sp>
        <p:nvSpPr>
          <p:cNvPr id="8" name="Text 6"/>
          <p:cNvSpPr/>
          <p:nvPr/>
        </p:nvSpPr>
        <p:spPr>
          <a:xfrm>
            <a:off x="1037749" y="4339114"/>
            <a:ext cx="579143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tasks.map(item =&gt;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&lt;Text key={item.id}&gt;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{item.text}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&lt;/Text&gt;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47BBD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188369"/>
            <a:ext cx="25354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Native (Mobile)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2696885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Utiliza componentes especializados como FlatList que oferecem virtualização, melhor performance e eventos específicos para dispositivos móveis. Ideal para qualquer tamanho de lista.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64874" y="3872746"/>
            <a:ext cx="6279356" cy="2520434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3872746"/>
            <a:ext cx="6299121" cy="2520434"/>
          </a:xfrm>
          <a:prstGeom prst="roundRect">
            <a:avLst>
              <a:gd name="adj" fmla="val 118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4021574"/>
            <a:ext cx="5902404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FlatList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i="1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keyExtractor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item.id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renderItem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pt-BR" sz="1600" b="0" i="1" dirty="0">
                <a:solidFill>
                  <a:srgbClr val="FFB86C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})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pt-BR" sz="16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item.text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)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83966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Acesse: </a:t>
            </a:r>
            <a:r>
              <a:rPr lang="en-US" sz="1550" u="sng" dirty="0">
                <a:solidFill>
                  <a:srgbClr val="1892B4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FlatList ·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4192"/>
            <a:ext cx="738401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Tipos de Componentes de Lista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121104"/>
            <a:ext cx="6422231" cy="3004304"/>
          </a:xfrm>
          <a:prstGeom prst="roundRect">
            <a:avLst>
              <a:gd name="adj" fmla="val 2775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327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FlatList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756303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Componente padrão para renderizar listas simples e homogêneas. Oferece virtualização automática e é o mais utilizado para a maioria dos casos.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4827984"/>
            <a:ext cx="6010275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Performance otimizada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Virtualização automática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Eventos de scroll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121104"/>
            <a:ext cx="6422231" cy="3004304"/>
          </a:xfrm>
          <a:prstGeom prst="roundRect">
            <a:avLst>
              <a:gd name="adj" fmla="val 2775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20357" y="33270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SectionList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0357" y="375630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Extensão da FlatList para listas com sessões categorizadas. Perfeito quando seus dados possuem agrupamentos lógicos.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620357" y="4510445"/>
            <a:ext cx="6010275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Cabeçalhos de sessão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Dados agrupados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Navegação por categoria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63265"/>
            <a:ext cx="1311831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20472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02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30942"/>
            <a:ext cx="78558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FlatList: O Componente Essencial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86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Renderização de Listas em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3684"/>
            <a:ext cx="61997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Básica de Dados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69776"/>
            <a:ext cx="25331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Preparando os Dados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478292"/>
            <a:ext cx="546770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Antes de renderizar uma lista, precisamos estruturar nossos dados adequadamente. No exemplo da aplicação de tarefas, criamos um array de objetos onde cada tarefa possui propriedades específicas.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927044"/>
            <a:ext cx="546770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 estrutura inclui um identificador único (id), um indicador de conclusão (completed) e o texto descritivo da tarefa. Essa organização facilita a manipulação e renderização dos dados.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6743343" y="2994660"/>
            <a:ext cx="7110651" cy="2024380"/>
          </a:xfrm>
          <a:prstGeom prst="roundRect">
            <a:avLst>
              <a:gd name="adj" fmla="val 1181"/>
            </a:avLst>
          </a:prstGeom>
          <a:solidFill>
            <a:schemeClr val="bg2">
              <a:lumMod val="25000"/>
            </a:schemeClr>
          </a:solidFill>
          <a:ln/>
        </p:spPr>
      </p:sp>
      <p:sp>
        <p:nvSpPr>
          <p:cNvPr id="8" name="Text 6"/>
          <p:cNvSpPr/>
          <p:nvPr/>
        </p:nvSpPr>
        <p:spPr>
          <a:xfrm>
            <a:off x="6941701" y="3143488"/>
            <a:ext cx="6713934" cy="1783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RootLayout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pt-BR" sz="16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tasks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{ id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Fazer café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{ id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Estudar 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Native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{ id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Academia</a:t>
            </a:r>
            <a:r>
              <a:rPr lang="pt-BR" sz="1600" b="0" dirty="0">
                <a:solidFill>
                  <a:srgbClr val="E9F2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pt-B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sz="16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...</a:t>
            </a:r>
            <a:endParaRPr lang="pt-B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4618</Words>
  <Application>Microsoft Office PowerPoint</Application>
  <PresentationFormat>Personalizar</PresentationFormat>
  <Paragraphs>529</Paragraphs>
  <Slides>34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Varela Round</vt:lpstr>
      <vt:lpstr>Consolas</vt:lpstr>
      <vt:lpstr>Trebuchet MS</vt:lpstr>
      <vt:lpstr>Calibri</vt:lpstr>
      <vt:lpstr>Trebuchet MS Bold</vt:lpstr>
      <vt:lpstr>Varela Round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7</cp:revision>
  <dcterms:created xsi:type="dcterms:W3CDTF">2026-01-30T12:34:04Z</dcterms:created>
  <dcterms:modified xsi:type="dcterms:W3CDTF">2026-02-04T13:12:51Z</dcterms:modified>
</cp:coreProperties>
</file>